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678" r:id="rId2"/>
    <p:sldId id="679" r:id="rId3"/>
    <p:sldId id="684" r:id="rId4"/>
    <p:sldId id="680" r:id="rId5"/>
    <p:sldId id="681" r:id="rId6"/>
    <p:sldId id="682" r:id="rId7"/>
    <p:sldId id="683" r:id="rId8"/>
  </p:sldIdLst>
  <p:sldSz cx="9144000" cy="6858000" type="screen4x3"/>
  <p:notesSz cx="9925050" cy="6796088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972">
          <p15:clr>
            <a:srgbClr val="A4A3A4"/>
          </p15:clr>
        </p15:guide>
        <p15:guide id="2" pos="315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D34"/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 autoAdjust="0"/>
    <p:restoredTop sz="82560" autoAdjust="0"/>
  </p:normalViewPr>
  <p:slideViewPr>
    <p:cSldViewPr>
      <p:cViewPr varScale="1">
        <p:scale>
          <a:sx n="116" d="100"/>
          <a:sy n="116" d="100"/>
        </p:scale>
        <p:origin x="208" y="248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25144"/>
    </p:cViewPr>
  </p:sorterViewPr>
  <p:notesViewPr>
    <p:cSldViewPr>
      <p:cViewPr varScale="1">
        <p:scale>
          <a:sx n="121" d="100"/>
          <a:sy n="121" d="100"/>
        </p:scale>
        <p:origin x="-1256" y="-104"/>
      </p:cViewPr>
      <p:guideLst>
        <p:guide orient="horz" pos="1972"/>
        <p:guide pos="315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109" y="0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DF2-C6EA-E74A-AE03-E3FFBD43675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4762"/>
            <a:ext cx="4300624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109" y="6454762"/>
            <a:ext cx="4300622" cy="340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C0338-6385-944D-8706-B32062A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3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925050" cy="67960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5622109" y="0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263900" y="509588"/>
            <a:ext cx="3397250" cy="2547937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92273" y="3228468"/>
            <a:ext cx="7940504" cy="305780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6454762"/>
            <a:ext cx="4302941" cy="340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622109" y="6454762"/>
            <a:ext cx="4300622" cy="3391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4688D03-F045-B643-BD3A-F95C8B91471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64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2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2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600202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1" y="6245227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wmf"/><Relationship Id="rId5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wmf"/><Relationship Id="rId5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wmf"/><Relationship Id="rId5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  <p:extLst>
      <p:ext uri="{BB962C8B-B14F-4D97-AF65-F5344CB8AC3E}">
        <p14:creationId xmlns:p14="http://schemas.microsoft.com/office/powerpoint/2010/main" val="290455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  <p:pic>
        <p:nvPicPr>
          <p:cNvPr id="4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4" t="68932" r="11240" b="9349"/>
          <a:stretch>
            <a:fillRect/>
          </a:stretch>
        </p:blipFill>
        <p:spPr bwMode="auto">
          <a:xfrm>
            <a:off x="4219128" y="2461592"/>
            <a:ext cx="5105400" cy="449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glow rad="406400">
              <a:schemeClr val="tx1"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71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  <p:extLst>
      <p:ext uri="{BB962C8B-B14F-4D97-AF65-F5344CB8AC3E}">
        <p14:creationId xmlns:p14="http://schemas.microsoft.com/office/powerpoint/2010/main" val="3854707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9432925" cy="703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  <p:extLst>
      <p:ext uri="{BB962C8B-B14F-4D97-AF65-F5344CB8AC3E}">
        <p14:creationId xmlns:p14="http://schemas.microsoft.com/office/powerpoint/2010/main" val="219509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6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1:</a:t>
            </a:r>
            <a:r>
              <a:rPr lang="en-GB" i="0" dirty="0"/>
              <a:t>  one </a:t>
            </a:r>
            <a:r>
              <a:rPr lang="en-GB" i="0" dirty="0" smtClean="0"/>
              <a:t>can</a:t>
            </a:r>
            <a:r>
              <a:rPr lang="fr-FR" altLang="ja-JP" i="0" dirty="0" smtClean="0"/>
              <a:t>’</a:t>
            </a:r>
            <a:r>
              <a:rPr lang="en-GB" i="0" dirty="0" smtClean="0"/>
              <a:t>t </a:t>
            </a:r>
            <a:r>
              <a:rPr lang="en-GB" i="0" dirty="0"/>
              <a:t>goal-</a:t>
            </a:r>
            <a:r>
              <a:rPr lang="en-GB" i="0" dirty="0" err="1"/>
              <a:t>directedly</a:t>
            </a:r>
            <a:r>
              <a:rPr lang="en-GB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9400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656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59406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9459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9461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62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63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64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65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66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67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68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460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9407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9446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9448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49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50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51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52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53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54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55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56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57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58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447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9408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9434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9436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37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38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39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40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41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42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43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44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45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435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9409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9421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9423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24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25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26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27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28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29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30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59431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32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33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422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9410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9411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9413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14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15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16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17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18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19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420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9412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59401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2" name="Text Box 75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59403" name="Picture 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482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1:</a:t>
            </a:r>
            <a:r>
              <a:rPr lang="en-GB" i="0" dirty="0"/>
              <a:t>  one </a:t>
            </a:r>
            <a:r>
              <a:rPr lang="en-GB" i="0" dirty="0" smtClean="0"/>
              <a:t>can</a:t>
            </a:r>
            <a:r>
              <a:rPr lang="fr-FR" altLang="ja-JP" i="0" dirty="0" smtClean="0"/>
              <a:t>’</a:t>
            </a:r>
            <a:r>
              <a:rPr lang="en-GB" i="0" dirty="0" smtClean="0"/>
              <a:t>t </a:t>
            </a:r>
            <a:r>
              <a:rPr lang="en-GB" i="0" dirty="0"/>
              <a:t>goal-</a:t>
            </a:r>
            <a:r>
              <a:rPr lang="en-GB" i="0" dirty="0" err="1"/>
              <a:t>directedly</a:t>
            </a:r>
            <a:r>
              <a:rPr lang="en-GB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0423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0424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0433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0486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0488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89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90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91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92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93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94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95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487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0434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0473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0475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76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77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78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79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80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81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82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83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84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85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474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0435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0461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0463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64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65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66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67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68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69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70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71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72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462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0436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0448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045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51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52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53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54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55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56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57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0458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59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60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449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0437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0438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0440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41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42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43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44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45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46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0447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0439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0425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6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0427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8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9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5804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ja-JP" altLang="en-GB" i="0" dirty="0">
                <a:effectLst>
                  <a:glow rad="101600">
                    <a:srgbClr val="000000"/>
                  </a:glow>
                </a:effectLst>
              </a:rPr>
              <a:t>“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Helping by informing inextricably involves … an understanding of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others</a:t>
            </a:r>
            <a:r>
              <a:rPr lang="fr-FR" altLang="ja-JP" i="0" dirty="0" smtClean="0">
                <a:effectLst>
                  <a:glow rad="101600">
                    <a:srgbClr val="000000"/>
                  </a:glow>
                </a:effectLst>
              </a:rPr>
              <a:t>’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goals and … of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others</a:t>
            </a:r>
            <a:r>
              <a:rPr lang="fr-FR" altLang="ja-JP" i="0" dirty="0" smtClean="0">
                <a:effectLst>
                  <a:glow rad="101600">
                    <a:srgbClr val="000000"/>
                  </a:glow>
                </a:effectLst>
              </a:rPr>
              <a:t>’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ignorance.</a:t>
            </a:r>
            <a:r>
              <a:rPr lang="ja-JP" altLang="en-GB" i="0" dirty="0">
                <a:effectLst>
                  <a:glow rad="101600">
                    <a:srgbClr val="000000"/>
                  </a:glow>
                </a:effectLst>
              </a:rPr>
              <a:t>”</a:t>
            </a:r>
            <a:endParaRPr lang="en-GB" i="0" dirty="0">
              <a:effectLst>
                <a:glow rad="101600">
                  <a:srgbClr val="000000"/>
                </a:glow>
              </a:effectLst>
            </a:endParaRPr>
          </a:p>
          <a:p>
            <a:pPr algn="r" eaLnBrk="1" hangingPunct="1"/>
            <a:r>
              <a:rPr lang="en-GB" sz="1400" i="0" dirty="0">
                <a:effectLst>
                  <a:glow rad="101600">
                    <a:srgbClr val="000000"/>
                  </a:glow>
                </a:effectLst>
              </a:rPr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606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1:</a:t>
            </a:r>
            <a:r>
              <a:rPr lang="en-GB" i="0" dirty="0"/>
              <a:t>  one </a:t>
            </a:r>
            <a:r>
              <a:rPr lang="en-GB" i="0" dirty="0" smtClean="0"/>
              <a:t>can</a:t>
            </a:r>
            <a:r>
              <a:rPr lang="fr-FR" altLang="ja-JP" i="0" dirty="0" smtClean="0"/>
              <a:t>’</a:t>
            </a:r>
            <a:r>
              <a:rPr lang="en-GB" i="0" dirty="0" smtClean="0"/>
              <a:t>t </a:t>
            </a:r>
            <a:r>
              <a:rPr lang="en-GB" i="0" dirty="0"/>
              <a:t>goal-</a:t>
            </a:r>
            <a:r>
              <a:rPr lang="en-GB" i="0" dirty="0" err="1"/>
              <a:t>directedly</a:t>
            </a:r>
            <a:r>
              <a:rPr lang="en-GB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1446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1448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</a:endParaRPr>
            </a:p>
          </p:txBody>
        </p:sp>
        <p:grpSp>
          <p:nvGrpSpPr>
            <p:cNvPr id="61459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1512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1514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1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16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17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18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19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20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21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1513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1460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1499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150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02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03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0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05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06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07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08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09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10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69 w 1970"/>
                    <a:gd name="T1" fmla="*/ 13 h 1036"/>
                    <a:gd name="T2" fmla="*/ 432 w 1970"/>
                    <a:gd name="T3" fmla="*/ 133 h 1036"/>
                    <a:gd name="T4" fmla="*/ 716 w 1970"/>
                    <a:gd name="T5" fmla="*/ 7 h 1036"/>
                    <a:gd name="T6" fmla="*/ 876 w 1970"/>
                    <a:gd name="T7" fmla="*/ 245 h 1036"/>
                    <a:gd name="T8" fmla="*/ 447 w 1970"/>
                    <a:gd name="T9" fmla="*/ 460 h 1036"/>
                    <a:gd name="T10" fmla="*/ 0 w 1970"/>
                    <a:gd name="T11" fmla="*/ 249 h 1036"/>
                    <a:gd name="T12" fmla="*/ 169 w 1970"/>
                    <a:gd name="T13" fmla="*/ 13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511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1500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1461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1487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1489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90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91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92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93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94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95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96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97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98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1488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1462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1474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1476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77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78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79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80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81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82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83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4 w 21600"/>
                    <a:gd name="T1" fmla="*/ 0 h 21600"/>
                    <a:gd name="T2" fmla="*/ 2 w 21600"/>
                    <a:gd name="T3" fmla="*/ 1 h 21600"/>
                    <a:gd name="T4" fmla="*/ 1 w 21600"/>
                    <a:gd name="T5" fmla="*/ 0 h 21600"/>
                    <a:gd name="T6" fmla="*/ 2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pPr algn="ctr"/>
                  <a:endParaRPr lang="en-US" sz="1600" i="0"/>
                </a:p>
              </p:txBody>
            </p:sp>
            <p:sp>
              <p:nvSpPr>
                <p:cNvPr id="61484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85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86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1475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1463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1464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1466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67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68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69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70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71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72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473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7 w 21600"/>
                    <a:gd name="T1" fmla="*/ 0 h 21600"/>
                    <a:gd name="T2" fmla="*/ 4 w 21600"/>
                    <a:gd name="T3" fmla="*/ 1 h 21600"/>
                    <a:gd name="T4" fmla="*/ 1 w 21600"/>
                    <a:gd name="T5" fmla="*/ 0 h 21600"/>
                    <a:gd name="T6" fmla="*/ 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1465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Arial" charset="0"/>
                  </a:defRPr>
                </a:lvl1pPr>
                <a:lvl2pPr marL="37931725" indent="-37474525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2pPr>
                <a:lvl3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3pPr>
                <a:lvl4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4pPr>
                <a:lvl5pPr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1449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0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1451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2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3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5804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ja-JP" altLang="en-GB" i="0" dirty="0"/>
              <a:t>“</a:t>
            </a:r>
            <a:r>
              <a:rPr lang="en-GB" i="0" dirty="0"/>
              <a:t>Helping by informing inextricably involves … an understanding of </a:t>
            </a:r>
            <a:r>
              <a:rPr lang="en-GB" i="0" dirty="0" smtClean="0"/>
              <a:t>others</a:t>
            </a:r>
            <a:r>
              <a:rPr lang="fr-FR" altLang="ja-JP" i="0" dirty="0" smtClean="0"/>
              <a:t>’</a:t>
            </a:r>
            <a:r>
              <a:rPr lang="en-GB" i="0" dirty="0" smtClean="0"/>
              <a:t> </a:t>
            </a:r>
            <a:r>
              <a:rPr lang="en-GB" i="0" dirty="0"/>
              <a:t>goals and … of </a:t>
            </a:r>
            <a:r>
              <a:rPr lang="en-GB" i="0" dirty="0" smtClean="0"/>
              <a:t>others</a:t>
            </a:r>
            <a:r>
              <a:rPr lang="fr-FR" altLang="ja-JP" i="0" dirty="0" smtClean="0"/>
              <a:t>’</a:t>
            </a:r>
            <a:r>
              <a:rPr lang="en-GB" i="0" dirty="0" smtClean="0"/>
              <a:t> </a:t>
            </a:r>
            <a:r>
              <a:rPr lang="en-GB" i="0" dirty="0"/>
              <a:t>ignorance.</a:t>
            </a:r>
            <a:r>
              <a:rPr lang="ja-JP" altLang="en-GB" i="0" dirty="0"/>
              <a:t>”</a:t>
            </a:r>
            <a:endParaRPr lang="en-GB" i="0" dirty="0"/>
          </a:p>
          <a:p>
            <a:pPr algn="r" eaLnBrk="1" hangingPunct="1"/>
            <a:r>
              <a:rPr lang="en-GB" sz="1400" i="0" dirty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</a:endParaRPr>
          </a:p>
        </p:txBody>
      </p:sp>
      <p:sp>
        <p:nvSpPr>
          <p:cNvPr id="61456" name="Rectangle 2"/>
          <p:cNvSpPr>
            <a:spLocks noChangeArrowheads="1"/>
          </p:cNvSpPr>
          <p:nvPr/>
        </p:nvSpPr>
        <p:spPr bwMode="auto">
          <a:xfrm rot="-60000">
            <a:off x="2513013" y="3932238"/>
            <a:ext cx="1296987" cy="360362"/>
          </a:xfrm>
          <a:prstGeom prst="rect">
            <a:avLst/>
          </a:prstGeom>
          <a:solidFill>
            <a:srgbClr val="FF66FF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457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5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ja-JP" altLang="en-GB" i="0" dirty="0">
                <a:effectLst>
                  <a:glow rad="101600">
                    <a:srgbClr val="000000"/>
                  </a:glow>
                </a:effectLst>
              </a:rPr>
              <a:t>“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Helping by informing inextricably involves … an understanding of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others</a:t>
            </a:r>
            <a:r>
              <a:rPr lang="fr-FR" altLang="ja-JP" i="0" dirty="0" smtClean="0">
                <a:effectLst>
                  <a:glow rad="101600">
                    <a:srgbClr val="000000"/>
                  </a:glow>
                </a:effectLst>
              </a:rPr>
              <a:t>’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goals and … of 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others</a:t>
            </a:r>
            <a:r>
              <a:rPr lang="fr-FR" altLang="ja-JP" i="0" dirty="0" smtClean="0">
                <a:effectLst>
                  <a:glow rad="101600">
                    <a:srgbClr val="000000"/>
                  </a:glow>
                </a:effectLst>
              </a:rPr>
              <a:t>’</a:t>
            </a:r>
            <a:r>
              <a:rPr lang="en-GB" i="0" dirty="0" smtClean="0">
                <a:effectLst>
                  <a:glow rad="101600">
                    <a:srgbClr val="000000"/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rgbClr val="000000"/>
                  </a:glow>
                </a:effectLst>
              </a:rPr>
              <a:t>ignorance.</a:t>
            </a:r>
            <a:r>
              <a:rPr lang="ja-JP" altLang="en-GB" i="0" dirty="0">
                <a:effectLst>
                  <a:glow rad="101600">
                    <a:srgbClr val="000000"/>
                  </a:glow>
                </a:effectLst>
              </a:rPr>
              <a:t>”</a:t>
            </a:r>
            <a:endParaRPr lang="en-GB" i="0" dirty="0">
              <a:effectLst>
                <a:glow rad="101600">
                  <a:srgbClr val="000000"/>
                </a:glow>
              </a:effectLst>
            </a:endParaRPr>
          </a:p>
          <a:p>
            <a:pPr algn="r" eaLnBrk="1" hangingPunct="1"/>
            <a:r>
              <a:rPr lang="en-GB" sz="1400" i="0" dirty="0">
                <a:effectLst>
                  <a:glow rad="101600">
                    <a:srgbClr val="000000"/>
                  </a:glow>
                </a:effectLst>
              </a:rPr>
              <a:t>(Liszkowski, Carpenter &amp; Tomasello 2008: 738-9)</a:t>
            </a:r>
          </a:p>
        </p:txBody>
      </p:sp>
    </p:spTree>
    <p:extLst>
      <p:ext uri="{BB962C8B-B14F-4D97-AF65-F5344CB8AC3E}">
        <p14:creationId xmlns:p14="http://schemas.microsoft.com/office/powerpoint/2010/main" val="3825727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43395</TotalTime>
  <Words>498</Words>
  <Application>Microsoft Macintosh PowerPoint</Application>
  <PresentationFormat>On-screen Show (4:3)</PresentationFormat>
  <Paragraphs>53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ＭＳ Ｐゴシック</vt:lpstr>
      <vt:lpstr>Times New Roman</vt:lpstr>
      <vt:lpstr>Arial</vt:lpstr>
      <vt:lpstr>Myriad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</cp:lastModifiedBy>
  <cp:revision>1847</cp:revision>
  <cp:lastPrinted>2011-05-18T13:59:56Z</cp:lastPrinted>
  <dcterms:created xsi:type="dcterms:W3CDTF">2010-11-22T10:27:15Z</dcterms:created>
  <dcterms:modified xsi:type="dcterms:W3CDTF">2017-11-20T22:33:09Z</dcterms:modified>
  <cp:category/>
</cp:coreProperties>
</file>